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0251D-F290-42C3-B36F-419226FE14BA}" type="datetimeFigureOut">
              <a:rPr lang="ru-RU" smtClean="0"/>
              <a:pPr/>
              <a:t>16.12.2014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BB371F-6E11-414F-A276-D4AE5CC965F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3BB371F-6E11-414F-A276-D4AE5CC965F5}"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1808B20-CFD6-4295-A46A-F13CAF47C44C}" type="datetimeFigureOut">
              <a:rPr lang="ru-RU" smtClean="0"/>
              <a:pPr/>
              <a:t>16.12.2014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6C260D4-F38C-496B-89B7-9F141D37E63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808B20-CFD6-4295-A46A-F13CAF47C44C}" type="datetimeFigureOut">
              <a:rPr lang="ru-RU" smtClean="0"/>
              <a:pPr/>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260D4-F38C-496B-89B7-9F141D37E6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1808B20-CFD6-4295-A46A-F13CAF47C44C}" type="datetimeFigureOut">
              <a:rPr lang="ru-RU" smtClean="0"/>
              <a:pPr/>
              <a:t>16.12.2014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C260D4-F38C-496B-89B7-9F141D37E6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A1808B20-CFD6-4295-A46A-F13CAF47C44C}" type="datetimeFigureOut">
              <a:rPr lang="ru-RU" smtClean="0"/>
              <a:pPr/>
              <a:t>16.12.2014</a:t>
            </a:fld>
            <a:endParaRPr lang="ru-RU"/>
          </a:p>
        </p:txBody>
      </p:sp>
      <p:sp>
        <p:nvSpPr>
          <p:cNvPr id="9" name="Номер слайда 8"/>
          <p:cNvSpPr>
            <a:spLocks noGrp="1"/>
          </p:cNvSpPr>
          <p:nvPr>
            <p:ph type="sldNum" sz="quarter" idx="15"/>
          </p:nvPr>
        </p:nvSpPr>
        <p:spPr/>
        <p:txBody>
          <a:bodyPr rtlCol="0"/>
          <a:lstStyle/>
          <a:p>
            <a:fld id="{86C260D4-F38C-496B-89B7-9F141D37E637}"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A1808B20-CFD6-4295-A46A-F13CAF47C44C}" type="datetimeFigureOut">
              <a:rPr lang="ru-RU" smtClean="0"/>
              <a:pPr/>
              <a:t>16.12.2014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6C260D4-F38C-496B-89B7-9F141D37E63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1808B20-CFD6-4295-A46A-F13CAF47C44C}" type="datetimeFigureOut">
              <a:rPr lang="ru-RU" smtClean="0"/>
              <a:pPr/>
              <a:t>16.12.2014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C260D4-F38C-496B-89B7-9F141D37E637}"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1808B20-CFD6-4295-A46A-F13CAF47C44C}" type="datetimeFigureOut">
              <a:rPr lang="ru-RU" smtClean="0"/>
              <a:pPr/>
              <a:t>16.12.2014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C260D4-F38C-496B-89B7-9F141D37E637}"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A1808B20-CFD6-4295-A46A-F13CAF47C44C}" type="datetimeFigureOut">
              <a:rPr lang="ru-RU" smtClean="0"/>
              <a:pPr/>
              <a:t>16.12.2014</a:t>
            </a:fld>
            <a:endParaRPr lang="ru-RU"/>
          </a:p>
        </p:txBody>
      </p:sp>
      <p:sp>
        <p:nvSpPr>
          <p:cNvPr id="7" name="Номер слайда 6"/>
          <p:cNvSpPr>
            <a:spLocks noGrp="1"/>
          </p:cNvSpPr>
          <p:nvPr>
            <p:ph type="sldNum" sz="quarter" idx="11"/>
          </p:nvPr>
        </p:nvSpPr>
        <p:spPr/>
        <p:txBody>
          <a:bodyPr rtlCol="0"/>
          <a:lstStyle/>
          <a:p>
            <a:fld id="{86C260D4-F38C-496B-89B7-9F141D37E637}"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808B20-CFD6-4295-A46A-F13CAF47C44C}" type="datetimeFigureOut">
              <a:rPr lang="ru-RU" smtClean="0"/>
              <a:pPr/>
              <a:t>16.12.2014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C260D4-F38C-496B-89B7-9F141D37E6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A1808B20-CFD6-4295-A46A-F13CAF47C44C}" type="datetimeFigureOut">
              <a:rPr lang="ru-RU" smtClean="0"/>
              <a:pPr/>
              <a:t>16.12.2014</a:t>
            </a:fld>
            <a:endParaRPr lang="ru-RU"/>
          </a:p>
        </p:txBody>
      </p:sp>
      <p:sp>
        <p:nvSpPr>
          <p:cNvPr id="22" name="Номер слайда 21"/>
          <p:cNvSpPr>
            <a:spLocks noGrp="1"/>
          </p:cNvSpPr>
          <p:nvPr>
            <p:ph type="sldNum" sz="quarter" idx="15"/>
          </p:nvPr>
        </p:nvSpPr>
        <p:spPr/>
        <p:txBody>
          <a:bodyPr rtlCol="0"/>
          <a:lstStyle/>
          <a:p>
            <a:fld id="{86C260D4-F38C-496B-89B7-9F141D37E637}"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A1808B20-CFD6-4295-A46A-F13CAF47C44C}" type="datetimeFigureOut">
              <a:rPr lang="ru-RU" smtClean="0"/>
              <a:pPr/>
              <a:t>16.12.2014</a:t>
            </a:fld>
            <a:endParaRPr lang="ru-RU"/>
          </a:p>
        </p:txBody>
      </p:sp>
      <p:sp>
        <p:nvSpPr>
          <p:cNvPr id="18" name="Номер слайда 17"/>
          <p:cNvSpPr>
            <a:spLocks noGrp="1"/>
          </p:cNvSpPr>
          <p:nvPr>
            <p:ph type="sldNum" sz="quarter" idx="11"/>
          </p:nvPr>
        </p:nvSpPr>
        <p:spPr/>
        <p:txBody>
          <a:bodyPr rtlCol="0"/>
          <a:lstStyle/>
          <a:p>
            <a:fld id="{86C260D4-F38C-496B-89B7-9F141D37E637}"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1808B20-CFD6-4295-A46A-F13CAF47C44C}" type="datetimeFigureOut">
              <a:rPr lang="ru-RU" smtClean="0"/>
              <a:pPr/>
              <a:t>16.12.2014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C260D4-F38C-496B-89B7-9F141D37E63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357166"/>
            <a:ext cx="6172200" cy="1357322"/>
          </a:xfrm>
        </p:spPr>
        <p:txBody>
          <a:bodyPr>
            <a:noAutofit/>
          </a:bodyPr>
          <a:lstStyle/>
          <a:p>
            <a:pPr algn="ctr"/>
            <a:r>
              <a:rPr lang="en-US" sz="4000" dirty="0" smtClean="0">
                <a:solidFill>
                  <a:srgbClr val="00B050"/>
                </a:solidFill>
              </a:rPr>
              <a:t>Protecting the environment</a:t>
            </a:r>
            <a:endParaRPr lang="ru-RU" sz="4000" dirty="0">
              <a:solidFill>
                <a:srgbClr val="00B050"/>
              </a:solidFill>
            </a:endParaRPr>
          </a:p>
        </p:txBody>
      </p:sp>
      <p:pic>
        <p:nvPicPr>
          <p:cNvPr id="1026" name="Picture 2" descr="C:\Users\User\Desktop\_spas.jpg"/>
          <p:cNvPicPr>
            <a:picLocks noChangeAspect="1" noChangeArrowheads="1"/>
          </p:cNvPicPr>
          <p:nvPr/>
        </p:nvPicPr>
        <p:blipFill>
          <a:blip r:embed="rId2"/>
          <a:srcRect/>
          <a:stretch>
            <a:fillRect/>
          </a:stretch>
        </p:blipFill>
        <p:spPr bwMode="auto">
          <a:xfrm>
            <a:off x="3071802" y="1785926"/>
            <a:ext cx="4500570" cy="4500570"/>
          </a:xfrm>
          <a:prstGeom prst="rect">
            <a:avLst/>
          </a:prstGeo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96974"/>
          </a:xfrm>
        </p:spPr>
        <p:txBody>
          <a:bodyPr>
            <a:noAutofit/>
          </a:bodyPr>
          <a:lstStyle/>
          <a:p>
            <a:pPr algn="ctr"/>
            <a:r>
              <a:rPr lang="en-US" sz="4400" b="1" dirty="0" smtClean="0">
                <a:solidFill>
                  <a:schemeClr val="accent2">
                    <a:lumMod val="75000"/>
                  </a:schemeClr>
                </a:solidFill>
              </a:rPr>
              <a:t>The environmental situation in Russia</a:t>
            </a:r>
            <a:endParaRPr lang="ru-RU" sz="4400" b="1" dirty="0">
              <a:solidFill>
                <a:schemeClr val="accent2">
                  <a:lumMod val="75000"/>
                </a:schemeClr>
              </a:solidFill>
            </a:endParaRPr>
          </a:p>
        </p:txBody>
      </p:sp>
      <p:sp>
        <p:nvSpPr>
          <p:cNvPr id="3" name="Содержимое 2"/>
          <p:cNvSpPr>
            <a:spLocks noGrp="1"/>
          </p:cNvSpPr>
          <p:nvPr>
            <p:ph sz="quarter" idx="1"/>
          </p:nvPr>
        </p:nvSpPr>
        <p:spPr/>
        <p:txBody>
          <a:bodyPr/>
          <a:lstStyle/>
          <a:p>
            <a:r>
              <a:rPr lang="en-US" dirty="0" smtClean="0"/>
              <a:t>Environmental situation in Russia has all the basic features and manifestations of the global environmental crisis. In recent years, primarily occurs anthropogenic pollution levels which exceed the permissible.</a:t>
            </a:r>
            <a:endParaRPr lang="ru-RU" dirty="0" smtClean="0"/>
          </a:p>
          <a:p>
            <a:r>
              <a:rPr lang="en-US" dirty="0" smtClean="0"/>
              <a:t>Created on today, the environmental situation is extreme and dangerous. At present, the annual emissions of the industrial enterprises and transport in Russia are about 25 million. M. At the present time in the country there are more than 24 thousand. </a:t>
            </a:r>
            <a:r>
              <a:rPr lang="ru-RU" dirty="0" err="1" smtClean="0"/>
              <a:t>Companies</a:t>
            </a:r>
            <a:r>
              <a:rPr lang="ru-RU" dirty="0" smtClean="0"/>
              <a:t> </a:t>
            </a:r>
            <a:r>
              <a:rPr lang="ru-RU" dirty="0" err="1" smtClean="0"/>
              <a:t>that</a:t>
            </a:r>
            <a:r>
              <a:rPr lang="ru-RU" dirty="0" smtClean="0"/>
              <a:t> </a:t>
            </a:r>
            <a:r>
              <a:rPr lang="ru-RU" dirty="0" err="1" smtClean="0"/>
              <a:t>pollute</a:t>
            </a:r>
            <a:r>
              <a:rPr lang="ru-RU" dirty="0" smtClean="0"/>
              <a:t> </a:t>
            </a:r>
            <a:r>
              <a:rPr lang="ru-RU" dirty="0" err="1" smtClean="0"/>
              <a:t>the</a:t>
            </a:r>
            <a:r>
              <a:rPr lang="ru-RU" dirty="0" smtClean="0"/>
              <a:t> </a:t>
            </a:r>
            <a:r>
              <a:rPr lang="ru-RU" dirty="0" err="1" smtClean="0"/>
              <a:t>environment</a:t>
            </a:r>
            <a:r>
              <a:rPr lang="ru-RU" dirty="0" smtClean="0"/>
              <a:t>.</a:t>
            </a:r>
          </a:p>
          <a:p>
            <a:endParaRPr lang="ru-RU" dirty="0"/>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21.jpg"/>
          <p:cNvPicPr>
            <a:picLocks noGrp="1" noChangeAspect="1" noChangeArrowheads="1"/>
          </p:cNvPicPr>
          <p:nvPr>
            <p:ph sz="quarter" idx="1"/>
          </p:nvPr>
        </p:nvPicPr>
        <p:blipFill>
          <a:blip r:embed="rId2"/>
          <a:srcRect/>
          <a:stretch>
            <a:fillRect/>
          </a:stretch>
        </p:blipFill>
        <p:spPr bwMode="auto">
          <a:xfrm>
            <a:off x="571472" y="3286124"/>
            <a:ext cx="4493105" cy="3000396"/>
          </a:xfrm>
          <a:prstGeom prst="rect">
            <a:avLst/>
          </a:prstGeom>
        </p:spPr>
        <p:style>
          <a:lnRef idx="1">
            <a:schemeClr val="accent2"/>
          </a:lnRef>
          <a:fillRef idx="2">
            <a:schemeClr val="accent2"/>
          </a:fillRef>
          <a:effectRef idx="1">
            <a:schemeClr val="accent2"/>
          </a:effectRef>
          <a:fontRef idx="minor">
            <a:schemeClr val="dk1"/>
          </a:fontRef>
        </p:style>
      </p:pic>
      <p:sp>
        <p:nvSpPr>
          <p:cNvPr id="6" name="Прямоугольник 5"/>
          <p:cNvSpPr/>
          <p:nvPr/>
        </p:nvSpPr>
        <p:spPr>
          <a:xfrm>
            <a:off x="571472" y="357166"/>
            <a:ext cx="7929618" cy="3046988"/>
          </a:xfrm>
          <a:prstGeom prst="rect">
            <a:avLst/>
          </a:prstGeom>
        </p:spPr>
        <p:txBody>
          <a:bodyPr wrap="square">
            <a:spAutoFit/>
          </a:bodyPr>
          <a:lstStyle/>
          <a:p>
            <a:r>
              <a:rPr lang="en-US" sz="2400" dirty="0" smtClean="0"/>
              <a:t>Air - one of the most important components of the environment. The main sources of air pollution are thermal power plants and heating plants that burn fossil fuels; vehicles; ferrous and nonferrous metallurgy; mechanical engineering; chemical production; mining and processing of mineral raw materials; open sources (production of agricultural production, construction).</a:t>
            </a:r>
            <a:endParaRPr lang="ru-RU" sz="2400" dirty="0"/>
          </a:p>
        </p:txBody>
      </p:sp>
      <p:pic>
        <p:nvPicPr>
          <p:cNvPr id="2053" name="Picture 5" descr="Загрязнение окружающей среды"/>
          <p:cNvPicPr>
            <a:picLocks noChangeAspect="1" noChangeArrowheads="1"/>
          </p:cNvPicPr>
          <p:nvPr/>
        </p:nvPicPr>
        <p:blipFill>
          <a:blip r:embed="rId3"/>
          <a:srcRect/>
          <a:stretch>
            <a:fillRect/>
          </a:stretch>
        </p:blipFill>
        <p:spPr bwMode="auto">
          <a:xfrm>
            <a:off x="5214942" y="3000372"/>
            <a:ext cx="3432173" cy="2574129"/>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868346"/>
          </a:xfrm>
        </p:spPr>
        <p:txBody>
          <a:bodyPr>
            <a:normAutofit/>
          </a:bodyPr>
          <a:lstStyle/>
          <a:p>
            <a:pPr algn="ctr"/>
            <a:r>
              <a:rPr lang="en-US" sz="3600" b="1" dirty="0" smtClean="0">
                <a:solidFill>
                  <a:schemeClr val="accent2">
                    <a:lumMod val="75000"/>
                  </a:schemeClr>
                </a:solidFill>
              </a:rPr>
              <a:t>Pollution of the hydrosphere</a:t>
            </a:r>
            <a:endParaRPr lang="ru-RU" sz="3600" b="1" dirty="0">
              <a:solidFill>
                <a:schemeClr val="accent2">
                  <a:lumMod val="75000"/>
                </a:schemeClr>
              </a:solidFill>
            </a:endParaRPr>
          </a:p>
        </p:txBody>
      </p:sp>
      <p:sp>
        <p:nvSpPr>
          <p:cNvPr id="3" name="Содержимое 2"/>
          <p:cNvSpPr>
            <a:spLocks noGrp="1"/>
          </p:cNvSpPr>
          <p:nvPr>
            <p:ph sz="quarter" idx="1"/>
          </p:nvPr>
        </p:nvSpPr>
        <p:spPr>
          <a:xfrm>
            <a:off x="457200" y="1214422"/>
            <a:ext cx="8258204" cy="5259530"/>
          </a:xfrm>
        </p:spPr>
        <p:txBody>
          <a:bodyPr>
            <a:noAutofit/>
          </a:bodyPr>
          <a:lstStyle/>
          <a:p>
            <a:r>
              <a:rPr lang="en-US" dirty="0" smtClean="0"/>
              <a:t>Hydrosphere pollution occurs primarily as a result of discharge into rivers, lakes and the sea of waste water.</a:t>
            </a:r>
            <a:endParaRPr lang="ru-RU" dirty="0" smtClean="0"/>
          </a:p>
          <a:p>
            <a:r>
              <a:rPr lang="en-US" dirty="0" smtClean="0"/>
              <a:t>The most polluted rivers such as the Rhine, Danube, Seine, Tiber, Mississippi, Ohio, Volga, Dnieper, Don, Dniester, the Nile, the Ganges.</a:t>
            </a:r>
          </a:p>
          <a:p>
            <a:r>
              <a:rPr lang="en-US" dirty="0" smtClean="0"/>
              <a:t>Growing pollution of the oceans, which gets about 100 million. Tons of waste. The most polluted seas such as the Mediterranean, the North Sea, Irish, Baltic, Black, Azov, Japanese, Javanese, and the Caribbean. Very great harm causing oil pollution. Particularly large oil pollution of the North, Mediterranean, Caribbean Sea, Gulf, Gulf of Mexico.</a:t>
            </a:r>
            <a:endParaRPr lang="ru-RU" dirty="0"/>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C:\Users\User\Desktop\Ixtoc_NOAApic_web.jpg"/>
          <p:cNvPicPr>
            <a:picLocks noGrp="1" noChangeAspect="1" noChangeArrowheads="1"/>
          </p:cNvPicPr>
          <p:nvPr>
            <p:ph sz="quarter" idx="1"/>
          </p:nvPr>
        </p:nvPicPr>
        <p:blipFill>
          <a:blip r:embed="rId2"/>
          <a:srcRect/>
          <a:stretch>
            <a:fillRect/>
          </a:stretch>
        </p:blipFill>
        <p:spPr bwMode="auto">
          <a:xfrm>
            <a:off x="428596" y="285728"/>
            <a:ext cx="5679321" cy="3786213"/>
          </a:xfrm>
          <a:prstGeom prst="rect">
            <a:avLst/>
          </a:prstGeom>
          <a:noFill/>
        </p:spPr>
      </p:pic>
      <p:pic>
        <p:nvPicPr>
          <p:cNvPr id="5122" name="Picture 2" descr="C:\Users\User\Desktop\i (3).jpg"/>
          <p:cNvPicPr>
            <a:picLocks noChangeAspect="1" noChangeArrowheads="1"/>
          </p:cNvPicPr>
          <p:nvPr/>
        </p:nvPicPr>
        <p:blipFill>
          <a:blip r:embed="rId3"/>
          <a:srcRect/>
          <a:stretch>
            <a:fillRect/>
          </a:stretch>
        </p:blipFill>
        <p:spPr bwMode="auto">
          <a:xfrm>
            <a:off x="3071802" y="3286124"/>
            <a:ext cx="4951115" cy="3286138"/>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normAutofit/>
          </a:bodyPr>
          <a:lstStyle/>
          <a:p>
            <a:pPr algn="ctr"/>
            <a:r>
              <a:rPr lang="en-US" sz="4400" b="1" dirty="0" smtClean="0">
                <a:solidFill>
                  <a:srgbClr val="0070C0"/>
                </a:solidFill>
              </a:rPr>
              <a:t>soil contamination</a:t>
            </a:r>
            <a:endParaRPr lang="ru-RU" sz="4400" b="1" dirty="0">
              <a:solidFill>
                <a:srgbClr val="0070C0"/>
              </a:solidFill>
            </a:endParaRPr>
          </a:p>
        </p:txBody>
      </p:sp>
      <p:sp>
        <p:nvSpPr>
          <p:cNvPr id="3" name="Содержимое 2"/>
          <p:cNvSpPr>
            <a:spLocks noGrp="1"/>
          </p:cNvSpPr>
          <p:nvPr>
            <p:ph sz="quarter" idx="1"/>
          </p:nvPr>
        </p:nvSpPr>
        <p:spPr>
          <a:xfrm>
            <a:off x="457200" y="1142984"/>
            <a:ext cx="8258204" cy="5330968"/>
          </a:xfrm>
        </p:spPr>
        <p:txBody>
          <a:bodyPr/>
          <a:lstStyle/>
          <a:p>
            <a:r>
              <a:rPr lang="en-US" dirty="0" smtClean="0"/>
              <a:t>Vast areas of the earth's surface contaminated with human waste. Many of the toxic waste, hazardous to human and animal life. Scientists estimate that in the year one city resident throws a ton of garbage! Today more and more difficult to find a place to store even this is not very dangerous debris, such as plastic. Many waste really toxic and even radioactive.</a:t>
            </a:r>
            <a:endParaRPr lang="ru-RU" dirty="0"/>
          </a:p>
        </p:txBody>
      </p:sp>
      <p:pic>
        <p:nvPicPr>
          <p:cNvPr id="20482" name="Picture 2" descr="C:\Users\User\Desktop\5657f15d6580b03f4f4e2bec4f9eef34.jpg"/>
          <p:cNvPicPr>
            <a:picLocks noChangeAspect="1" noChangeArrowheads="1"/>
          </p:cNvPicPr>
          <p:nvPr/>
        </p:nvPicPr>
        <p:blipFill>
          <a:blip r:embed="rId2"/>
          <a:srcRect/>
          <a:stretch>
            <a:fillRect/>
          </a:stretch>
        </p:blipFill>
        <p:spPr bwMode="auto">
          <a:xfrm>
            <a:off x="4429124" y="3929066"/>
            <a:ext cx="3405192" cy="2553894"/>
          </a:xfrm>
          <a:prstGeom prst="rect">
            <a:avLst/>
          </a:prstGeom>
          <a:noFill/>
        </p:spPr>
      </p:pic>
      <p:pic>
        <p:nvPicPr>
          <p:cNvPr id="20483" name="Picture 3" descr="C:\Users\User\Desktop\i.jpg"/>
          <p:cNvPicPr>
            <a:picLocks noChangeAspect="1" noChangeArrowheads="1"/>
          </p:cNvPicPr>
          <p:nvPr/>
        </p:nvPicPr>
        <p:blipFill>
          <a:blip r:embed="rId3"/>
          <a:srcRect/>
          <a:stretch>
            <a:fillRect/>
          </a:stretch>
        </p:blipFill>
        <p:spPr bwMode="auto">
          <a:xfrm>
            <a:off x="500034" y="3857628"/>
            <a:ext cx="3381392" cy="2536044"/>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chemeClr val="accent2">
                    <a:lumMod val="50000"/>
                  </a:schemeClr>
                </a:solidFill>
              </a:rPr>
              <a:t>three basic ways of solving environmental problems</a:t>
            </a:r>
            <a:endParaRPr lang="ru-RU" b="1" dirty="0">
              <a:solidFill>
                <a:schemeClr val="accent2">
                  <a:lumMod val="50000"/>
                </a:schemeClr>
              </a:solidFill>
            </a:endParaRPr>
          </a:p>
        </p:txBody>
      </p:sp>
      <p:sp>
        <p:nvSpPr>
          <p:cNvPr id="3" name="Содержимое 2"/>
          <p:cNvSpPr>
            <a:spLocks noGrp="1"/>
          </p:cNvSpPr>
          <p:nvPr>
            <p:ph sz="quarter" idx="1"/>
          </p:nvPr>
        </p:nvSpPr>
        <p:spPr>
          <a:xfrm>
            <a:off x="457200" y="1600200"/>
            <a:ext cx="8258204" cy="4873752"/>
          </a:xfrm>
        </p:spPr>
        <p:txBody>
          <a:bodyPr>
            <a:normAutofit fontScale="92500"/>
          </a:bodyPr>
          <a:lstStyle/>
          <a:p>
            <a:r>
              <a:rPr lang="en-US" dirty="0" smtClean="0"/>
              <a:t>Currently, environmental pollution has reached a size such that urgent action should be taken. There are three main ways to solve environmental problems. The first is to build sewage treatment plants, to use low-sulfur fuel, destruction and recycling of waste, construction of chimneys height of 200-300 m and more, land reclamation, etc. The second direction of overcoming environmental pollution is the development and application of nature protection ("pure") production technology, the development of working methods of water supply, etc. This route is of particular importance as it not only reduces and prevents environmental pollution. The third way - this is a deeply thoughtful, rational distribution of "dirty" industries that have an adverse impact on the environment.</a:t>
            </a:r>
            <a:endParaRPr lang="ru-RU" dirty="0"/>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511288"/>
          </a:xfrm>
        </p:spPr>
        <p:txBody>
          <a:bodyPr>
            <a:noAutofit/>
          </a:bodyPr>
          <a:lstStyle/>
          <a:p>
            <a:pPr algn="ctr"/>
            <a:r>
              <a:rPr lang="en-US" sz="4800" b="1" dirty="0" smtClean="0">
                <a:solidFill>
                  <a:srgbClr val="FF0000"/>
                </a:solidFill>
              </a:rPr>
              <a:t>Thank you for your attention!</a:t>
            </a:r>
            <a:endParaRPr lang="ru-RU" sz="4800" b="1" dirty="0">
              <a:solidFill>
                <a:srgbClr val="FF0000"/>
              </a:solidFill>
            </a:endParaRPr>
          </a:p>
        </p:txBody>
      </p:sp>
      <p:pic>
        <p:nvPicPr>
          <p:cNvPr id="21506" name="Picture 2" descr="C:\Users\User\Desktop\105503089_img_3200.jpg"/>
          <p:cNvPicPr>
            <a:picLocks noGrp="1" noChangeAspect="1" noChangeArrowheads="1"/>
          </p:cNvPicPr>
          <p:nvPr>
            <p:ph sz="quarter" idx="1"/>
          </p:nvPr>
        </p:nvPicPr>
        <p:blipFill>
          <a:blip r:embed="rId2"/>
          <a:srcRect/>
          <a:stretch>
            <a:fillRect/>
          </a:stretch>
        </p:blipFill>
        <p:spPr bwMode="auto">
          <a:xfrm>
            <a:off x="1857356" y="2143116"/>
            <a:ext cx="5362781" cy="4467228"/>
          </a:xfrm>
          <a:prstGeom prst="rect">
            <a:avLst/>
          </a:prstGeom>
          <a:noFill/>
        </p:spPr>
      </p:pic>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TotalTime>
  <Words>502</Words>
  <Application>Microsoft Office PowerPoint</Application>
  <PresentationFormat>Экран (4:3)</PresentationFormat>
  <Paragraphs>15</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Эркер</vt:lpstr>
      <vt:lpstr>Protecting the environment</vt:lpstr>
      <vt:lpstr>The environmental situation in Russia</vt:lpstr>
      <vt:lpstr>Слайд 3</vt:lpstr>
      <vt:lpstr>Pollution of the hydrosphere</vt:lpstr>
      <vt:lpstr>Слайд 5</vt:lpstr>
      <vt:lpstr>soil contamination</vt:lpstr>
      <vt:lpstr>three basic ways of solving environmental problems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the environment</dc:title>
  <dc:creator>User</dc:creator>
  <cp:lastModifiedBy>User</cp:lastModifiedBy>
  <cp:revision>7</cp:revision>
  <dcterms:created xsi:type="dcterms:W3CDTF">2014-12-16T12:58:23Z</dcterms:created>
  <dcterms:modified xsi:type="dcterms:W3CDTF">2014-12-16T13:53:09Z</dcterms:modified>
</cp:coreProperties>
</file>